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5" r:id="rId19"/>
    <p:sldId id="295" r:id="rId20"/>
    <p:sldId id="296" r:id="rId21"/>
    <p:sldId id="283" r:id="rId22"/>
    <p:sldId id="284" r:id="rId23"/>
    <p:sldId id="301" r:id="rId24"/>
    <p:sldId id="297" r:id="rId25"/>
    <p:sldId id="298" r:id="rId26"/>
    <p:sldId id="299" r:id="rId27"/>
    <p:sldId id="300" r:id="rId28"/>
    <p:sldId id="269" r:id="rId29"/>
    <p:sldId id="268" r:id="rId30"/>
    <p:sldId id="285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C50B94"/>
    <a:srgbClr val="CC0421"/>
    <a:srgbClr val="0000FF"/>
    <a:srgbClr val="FB99EF"/>
    <a:srgbClr val="D2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95" d="100"/>
          <a:sy n="95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4.9048822941093924E-2"/>
          <c:w val="0.92455683985307169"/>
          <c:h val="0.777127300706935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2022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179845000</c:v>
                </c:pt>
                <c:pt idx="1">
                  <c:v>83789000</c:v>
                </c:pt>
                <c:pt idx="2">
                  <c:v>20032500</c:v>
                </c:pt>
                <c:pt idx="3">
                  <c:v>2000000</c:v>
                </c:pt>
                <c:pt idx="4">
                  <c:v>4981000</c:v>
                </c:pt>
                <c:pt idx="5">
                  <c:v>8493000</c:v>
                </c:pt>
                <c:pt idx="6">
                  <c:v>25470000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2023год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180045000</c:v>
                </c:pt>
                <c:pt idx="1">
                  <c:v>77865976.5</c:v>
                </c:pt>
                <c:pt idx="2">
                  <c:v>23703000</c:v>
                </c:pt>
                <c:pt idx="3">
                  <c:v>2026000</c:v>
                </c:pt>
                <c:pt idx="4">
                  <c:v>5802000</c:v>
                </c:pt>
                <c:pt idx="5">
                  <c:v>9968263.2899999991</c:v>
                </c:pt>
                <c:pt idx="6">
                  <c:v>15710337.49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2024год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181659000</c:v>
                </c:pt>
                <c:pt idx="1">
                  <c:v>82797755.569999993</c:v>
                </c:pt>
                <c:pt idx="2">
                  <c:v>23996000</c:v>
                </c:pt>
                <c:pt idx="3">
                  <c:v>2267000</c:v>
                </c:pt>
                <c:pt idx="4">
                  <c:v>5955000</c:v>
                </c:pt>
                <c:pt idx="5">
                  <c:v>9968263.2899999991</c:v>
                </c:pt>
                <c:pt idx="6">
                  <c:v>15916037.49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2025год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182408000</c:v>
                </c:pt>
                <c:pt idx="1">
                  <c:v>87204018.569999993</c:v>
                </c:pt>
                <c:pt idx="2">
                  <c:v>24448000</c:v>
                </c:pt>
                <c:pt idx="3">
                  <c:v>2388000</c:v>
                </c:pt>
                <c:pt idx="4">
                  <c:v>6103000</c:v>
                </c:pt>
                <c:pt idx="5">
                  <c:v>9968263.2899999991</c:v>
                </c:pt>
                <c:pt idx="6">
                  <c:v>16116037.49</c:v>
                </c:pt>
              </c:numCache>
            </c:numRef>
          </c:val>
        </c:ser>
        <c:gapWidth val="40"/>
        <c:gapDepth val="135"/>
        <c:shape val="cylinder"/>
        <c:axId val="165434880"/>
        <c:axId val="165436416"/>
        <c:axId val="0"/>
      </c:bar3DChart>
      <c:catAx>
        <c:axId val="16543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436416"/>
        <c:crosses val="autoZero"/>
        <c:auto val="1"/>
        <c:lblAlgn val="ctr"/>
        <c:lblOffset val="100"/>
      </c:catAx>
      <c:valAx>
        <c:axId val="165436416"/>
        <c:scaling>
          <c:orientation val="minMax"/>
          <c:max val="200000000"/>
        </c:scaling>
        <c:axPos val="l"/>
        <c:majorGridlines/>
        <c:numFmt formatCode="General" sourceLinked="1"/>
        <c:tickLblPos val="nextTo"/>
        <c:crossAx val="165434880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79"/>
          <c:y val="0.10680605544683625"/>
          <c:w val="0.28071314406318049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325065341</c:v>
                </c:pt>
                <c:pt idx="1">
                  <c:v>364937000</c:v>
                </c:pt>
                <c:pt idx="2">
                  <c:v>299745000</c:v>
                </c:pt>
                <c:pt idx="3">
                  <c:v>277715000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65992825.050000004</c:v>
                </c:pt>
                <c:pt idx="1">
                  <c:v>61113300</c:v>
                </c:pt>
                <c:pt idx="2">
                  <c:v>222250100</c:v>
                </c:pt>
                <c:pt idx="3">
                  <c:v>335311600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341729500</c:v>
                </c:pt>
                <c:pt idx="1">
                  <c:v>358357500</c:v>
                </c:pt>
                <c:pt idx="2">
                  <c:v>373003800</c:v>
                </c:pt>
                <c:pt idx="3">
                  <c:v>387641600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34654500</c:v>
                </c:pt>
                <c:pt idx="1">
                  <c:v>26629700</c:v>
                </c:pt>
                <c:pt idx="2">
                  <c:v>25845000</c:v>
                </c:pt>
                <c:pt idx="3">
                  <c:v>26172100</c:v>
                </c:pt>
              </c:numCache>
            </c:numRef>
          </c:val>
        </c:ser>
        <c:shape val="cylinder"/>
        <c:axId val="111843968"/>
        <c:axId val="111845760"/>
        <c:axId val="0"/>
      </c:bar3DChart>
      <c:catAx>
        <c:axId val="1118439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45760"/>
        <c:crosses val="autoZero"/>
        <c:auto val="1"/>
        <c:lblAlgn val="ctr"/>
        <c:lblOffset val="100"/>
      </c:catAx>
      <c:valAx>
        <c:axId val="111845760"/>
        <c:scaling>
          <c:orientation val="minMax"/>
          <c:max val="4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43968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168E-2"/>
                <c:y val="0.41055389088846006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02080310573439"/>
          <c:y val="1.8073234136120851E-2"/>
          <c:w val="0.85813666600156702"/>
          <c:h val="0.672383482326515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8.7534995625546813E-3"/>
                  <c:y val="-1.51363926894458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143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898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612,</a:t>
                    </a:r>
                    <a:r>
                      <a:rPr lang="ru-RU" sz="1600" dirty="0" smtClean="0"/>
                      <a:t>31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846347331583558E-2"/>
                  <c:y val="-6.487025438333931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345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700,</a:t>
                    </a:r>
                    <a:r>
                      <a:rPr lang="ru-RU" sz="1600" dirty="0" smtClean="0"/>
                      <a:t>0</a:t>
                    </a:r>
                    <a:r>
                      <a:rPr lang="en-US" sz="1600" dirty="0" smtClean="0"/>
                      <a:t>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8584864391951096E-3"/>
                  <c:y val="-1.688073850613169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9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626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000,0</a:t>
                    </a:r>
                    <a:r>
                      <a:rPr lang="ru-RU" sz="1600" dirty="0" smtClean="0"/>
                      <a:t>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6.6058617672790903E-3"/>
                  <c:y val="-2.004933544595827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107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420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415,</a:t>
                    </a:r>
                    <a:r>
                      <a:rPr lang="ru-RU" sz="1600" dirty="0" smtClean="0"/>
                      <a:t>15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6.2905730533683287E-3"/>
                  <c:y val="-1.729873450222380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127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953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900,8</a:t>
                    </a:r>
                    <a:r>
                      <a:rPr lang="ru-RU" sz="1600" dirty="0" smtClean="0"/>
                      <a:t>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6.3957786526684162E-3"/>
                  <c:y val="-1.729873450222380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523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000,0</a:t>
                    </a:r>
                    <a:r>
                      <a:rPr lang="ru-RU" sz="1600" dirty="0" smtClean="0"/>
                      <a:t>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6.3957786526684162E-3"/>
                  <c:y val="5.219331267700981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586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117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106,8</a:t>
                    </a:r>
                    <a:r>
                      <a:rPr lang="ru-RU" sz="1600" dirty="0" smtClean="0"/>
                      <a:t>3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7.8897637795275598E-3"/>
                  <c:y val="-8.649367251111903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471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9000,0</a:t>
                    </a:r>
                    <a:r>
                      <a:rPr lang="ru-RU" sz="1600" dirty="0" smtClean="0"/>
                      <a:t>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7.6745406824146982E-3"/>
                  <c:y val="-1.405437046738248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97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452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875,</a:t>
                    </a:r>
                    <a:r>
                      <a:rPr lang="ru-RU" sz="1600" dirty="0" smtClean="0"/>
                      <a:t>78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8.3097112860892487E-3"/>
                  <c:y val="-4.2756478427150024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21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256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400,0</a:t>
                    </a:r>
                    <a:r>
                      <a:rPr lang="ru-RU" sz="1600" dirty="0" smtClean="0"/>
                      <a:t>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7.7846675415573089E-3"/>
                  <c:y val="-8.6495375142467724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686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000,0</a:t>
                    </a:r>
                    <a:r>
                      <a:rPr lang="ru-RU" sz="1600" dirty="0" smtClean="0"/>
                      <a:t>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8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364,</a:t>
                    </a:r>
                    <a:r>
                      <a:rPr lang="ru-RU" sz="1600" dirty="0" smtClean="0"/>
                      <a:t>29</a:t>
                    </a:r>
                    <a:endParaRPr lang="en-US" sz="1600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Нац.безоп-ть и правоохр.деят-ть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госуд.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143898612.31</c:v>
                </c:pt>
                <c:pt idx="1">
                  <c:v>1345700</c:v>
                </c:pt>
                <c:pt idx="2">
                  <c:v>9626000</c:v>
                </c:pt>
                <c:pt idx="3">
                  <c:v>107420415.15000001</c:v>
                </c:pt>
                <c:pt idx="4">
                  <c:v>127953900.8</c:v>
                </c:pt>
                <c:pt idx="5">
                  <c:v>1523000</c:v>
                </c:pt>
                <c:pt idx="6">
                  <c:v>586117106.82999957</c:v>
                </c:pt>
                <c:pt idx="7">
                  <c:v>64719000</c:v>
                </c:pt>
                <c:pt idx="8">
                  <c:v>97452875.780000001</c:v>
                </c:pt>
                <c:pt idx="9">
                  <c:v>21256400</c:v>
                </c:pt>
                <c:pt idx="10">
                  <c:v>686000</c:v>
                </c:pt>
                <c:pt idx="11">
                  <c:v>8364.2900000000009</c:v>
                </c:pt>
              </c:numCache>
            </c:numRef>
          </c:val>
        </c:ser>
        <c:gapWidth val="54"/>
        <c:gapDepth val="58"/>
        <c:shape val="cylinder"/>
        <c:axId val="166324864"/>
        <c:axId val="166326656"/>
        <c:axId val="0"/>
      </c:bar3DChart>
      <c:catAx>
        <c:axId val="166324864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="1"/>
            </a:pPr>
            <a:endParaRPr lang="ru-RU"/>
          </a:p>
        </c:txPr>
        <c:crossAx val="166326656"/>
        <c:crosses val="autoZero"/>
        <c:auto val="1"/>
        <c:lblAlgn val="ctr"/>
        <c:lblOffset val="100"/>
        <c:tickMarkSkip val="1"/>
      </c:catAx>
      <c:valAx>
        <c:axId val="166326656"/>
        <c:scaling>
          <c:orientation val="minMax"/>
          <c:max val="600000000"/>
          <c:min val="0"/>
        </c:scaling>
        <c:axPos val="l"/>
        <c:majorGridlines/>
        <c:numFmt formatCode="0.0" sourceLinked="1"/>
        <c:tickLblPos val="nextTo"/>
        <c:crossAx val="166324864"/>
        <c:crosses val="autoZero"/>
        <c:crossBetween val="between"/>
        <c:majorUnit val="50000000"/>
      </c:valAx>
    </c:plotArea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4135411198600176"/>
          <c:y val="1.4920158508168033E-2"/>
          <c:w val="0.85813666600156702"/>
          <c:h val="0.684283622967952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4.2016622922134734E-4"/>
                  <c:y val="-8.6493672511119037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152 131 641,02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0457458442694663E-2"/>
                  <c:y val="-6.487025438333927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 405 4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00,0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9140419947506562E-3"/>
                  <c:y val="-1.255605488057573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626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000,0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2.4391951006124744E-3"/>
                  <c:y val="-9.2376263820684312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96 242 654,75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4.9016841644794404E-3"/>
                  <c:y val="-1.297405087666785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1 022 306,40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6.3957786526684162E-3"/>
                  <c:y val="-1.729873450222380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 280 3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00,0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6.3957786526684162E-3"/>
                  <c:y val="0.1257129343114609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58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8 308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29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,8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3.7230971128608924E-3"/>
                  <c:y val="-8.649367251111903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64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 359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000,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4.8967629046369207E-3"/>
                  <c:y val="-1.405420020424761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100 674 575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78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4.1429352580927385E-3"/>
                  <c:y val="-4.2756478427150024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0 485 2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00,0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>
                <c:manualLayout>
                  <c:x val="7.7846675415573106E-3"/>
                  <c:y val="-8.6495375142467759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686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000,0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6 848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57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Нац.безоп-ть и правоохр.деят-ть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госуд.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152131641.02000001</c:v>
                </c:pt>
                <c:pt idx="1">
                  <c:v>1405400</c:v>
                </c:pt>
                <c:pt idx="2">
                  <c:v>9626000</c:v>
                </c:pt>
                <c:pt idx="3">
                  <c:v>96242654.75</c:v>
                </c:pt>
                <c:pt idx="4">
                  <c:v>1022306.4</c:v>
                </c:pt>
                <c:pt idx="5">
                  <c:v>1280300</c:v>
                </c:pt>
                <c:pt idx="6">
                  <c:v>588308029.83000004</c:v>
                </c:pt>
                <c:pt idx="7">
                  <c:v>64359000</c:v>
                </c:pt>
                <c:pt idx="8">
                  <c:v>100674575.78</c:v>
                </c:pt>
                <c:pt idx="9">
                  <c:v>20485200</c:v>
                </c:pt>
                <c:pt idx="10">
                  <c:v>686000</c:v>
                </c:pt>
                <c:pt idx="11">
                  <c:v>6848.57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0"/>
              <c:layout>
                <c:manualLayout>
                  <c:x val="6.94444444444444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96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934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107,59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5.5555555555555558E-3"/>
                  <c:y val="-7.9284950562011244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454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300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,00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3888888888888889E-3"/>
                  <c:y val="-1.5136392689445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626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0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00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,0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0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1666666666666666E-3"/>
                  <c:y val="-4.324683625555951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93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937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257,22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4.1666666666666666E-3"/>
                  <c:y val="-1.513639268944583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1022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306,4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0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2.7777777777777779E-3"/>
                  <c:y val="-1.72987345022238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1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280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300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,00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5.5555555555555558E-3"/>
                  <c:y val="9.29806979494529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603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384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472,8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3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6.9444444444444441E-3"/>
                  <c:y val="-6.48702543833392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64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359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000</a:t>
                    </a:r>
                    <a:r>
                      <a:rPr lang="ru-RU" dirty="0" smtClean="0">
                        <a:solidFill>
                          <a:srgbClr val="0000FF"/>
                        </a:solidFill>
                      </a:rPr>
                      <a:t>,00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4.1666666666666666E-3"/>
                  <c:y val="-1.513639268944583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104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025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175,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7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8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1.3887795275590552E-3"/>
                  <c:y val="-2.162341812777975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20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485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200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,00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>
                <c:manualLayout>
                  <c:x val="-1.0185067526415994E-16"/>
                  <c:y val="-6.487025438333927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686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000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,00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FF"/>
                        </a:solidFill>
                      </a:rPr>
                      <a:t>5</a:t>
                    </a:r>
                    <a:r>
                      <a:rPr lang="ru-RU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332,86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2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Нац.безоп-ть и правоохр.деят-ть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госуд. и муниц.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96934107.590000004</c:v>
                </c:pt>
                <c:pt idx="1">
                  <c:v>1454300</c:v>
                </c:pt>
                <c:pt idx="2">
                  <c:v>9626000</c:v>
                </c:pt>
                <c:pt idx="3">
                  <c:v>93937257.219999999</c:v>
                </c:pt>
                <c:pt idx="4">
                  <c:v>1022306.4</c:v>
                </c:pt>
                <c:pt idx="5">
                  <c:v>1280300</c:v>
                </c:pt>
                <c:pt idx="6">
                  <c:v>603384472.83000004</c:v>
                </c:pt>
                <c:pt idx="7">
                  <c:v>64359000</c:v>
                </c:pt>
                <c:pt idx="8">
                  <c:v>104025175.78</c:v>
                </c:pt>
                <c:pt idx="9">
                  <c:v>20485200</c:v>
                </c:pt>
                <c:pt idx="10">
                  <c:v>686000</c:v>
                </c:pt>
                <c:pt idx="11">
                  <c:v>5332.86</c:v>
                </c:pt>
              </c:numCache>
            </c:numRef>
          </c:val>
        </c:ser>
        <c:gapWidth val="54"/>
        <c:gapDepth val="58"/>
        <c:shape val="cylinder"/>
        <c:axId val="180070272"/>
        <c:axId val="180071808"/>
        <c:axId val="0"/>
      </c:bar3DChart>
      <c:catAx>
        <c:axId val="180070272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aseline="0"/>
            </a:pPr>
            <a:endParaRPr lang="ru-RU"/>
          </a:p>
        </c:txPr>
        <c:crossAx val="180071808"/>
        <c:crosses val="autoZero"/>
        <c:auto val="1"/>
        <c:lblAlgn val="ctr"/>
        <c:lblOffset val="100"/>
        <c:tickMarkSkip val="1"/>
      </c:catAx>
      <c:valAx>
        <c:axId val="180071808"/>
        <c:scaling>
          <c:orientation val="minMax"/>
          <c:max val="650000000"/>
          <c:min val="0"/>
        </c:scaling>
        <c:axPos val="l"/>
        <c:majorGridlines/>
        <c:numFmt formatCode="0.0" sourceLinked="1"/>
        <c:tickLblPos val="nextTo"/>
        <c:crossAx val="180070272"/>
        <c:crosses val="autoZero"/>
        <c:crossBetween val="between"/>
        <c:majorUnit val="50000000"/>
      </c:valAx>
    </c:plotArea>
    <c:legend>
      <c:legendPos val="r"/>
      <c:layout>
        <c:manualLayout>
          <c:xMode val="edge"/>
          <c:yMode val="edge"/>
          <c:x val="0.80082294400699916"/>
          <c:y val="8.7522061845700078E-2"/>
          <c:w val="0.12924650043744532"/>
          <c:h val="0.12003244534297976"/>
        </c:manualLayout>
      </c:layout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50800" dir="5400000" sx="108000" sy="108000" algn="ctr" rotWithShape="0">
            <a:srgbClr val="000000">
              <a:alpha val="95000"/>
            </a:srgbClr>
          </a:outerShdw>
        </a:effectLst>
      </c:spPr>
      <c:txPr>
        <a:bodyPr/>
        <a:lstStyle/>
        <a:p>
          <a:pPr>
            <a:defRPr b="1" i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2" custLinFactNeighborY="3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 custLinFactNeighborX="-4930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 custLinFactNeighborX="59164" custLinFactNeighborY="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B99EF"/>
        </a:solidFill>
      </dgm:spPr>
      <dgm:t>
        <a:bodyPr/>
        <a:lstStyle/>
        <a:p>
          <a:r>
            <a: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i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2063D-3F5A-4D83-A1E9-3FAD84373BF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0CF6-4605-4BF3-8D2F-BA641FC16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0CF6-4605-4BF3-8D2F-BA641FC164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2840C76258594A1DCE150DDBAEF72DB62D687AFA4DA5BDEE0C124697713A7C336587A32C54E511806FC68C227hEFD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080" y="4709004"/>
            <a:ext cx="476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на основе Решения о бюджете Шалинского городского округа на 2023 год и плановый период 20</a:t>
            </a:r>
            <a:r>
              <a:rPr lang="en-US" sz="2400" b="1" i="1" dirty="0" smtClean="0">
                <a:latin typeface="Liberation Serif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4 и 2025 годов от 22.12.2022 № 150</a:t>
            </a:r>
            <a:endParaRPr lang="ru-RU" sz="2400" b="1" i="1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282894"/>
            <a:ext cx="3162300" cy="208647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931099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8. поддержку и стимулирование предпринимательской и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инвестиционной активности хозяйствующих субъектов,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ведущих экономическую деятельность на территории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9. формирование эффективной системы выявления, поддержки 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развития способностей и талантов у детей и молодежи,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основанной на принципах справедливости, всеобщности 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направленной на самоопределение и профессиональную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ориентацию всех обучающихся;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10. обеспечение открытости бюджетного процесса и вовлечение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в него граждан, проживающих на территории Шалинского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округа, в том числе путем развития инициативного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бюджетирования на территории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11. принятие решения о целесообразности сохранения действующих налоговых льгот с учетом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их востребованности, эффективности;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12. реализация задачи по обеспечению роста уровня доходов работающих в отраслях реального сектора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экономики Шалинского городского округа посредством установления условий по размеру среднемесячной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заработной платы работников и росту производительности труда при применении налоговых льгот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преференций;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Все мероприятия направлены на сохранение социальной направленности расходов и на развитие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городского округа. В 2023 году и плановом периоде 2024 и 2025 годов продолжится развитие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программно-целевых методов управления.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Проект бюджета Шалинского городского округа на 2023 год и плановый период 2024 и 2025 годов,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будет сформирован по программным и </a:t>
            </a:r>
            <a:r>
              <a:rPr lang="ru-RU" sz="1400" dirty="0" err="1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непрограммным</a:t>
            </a: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направлениям. Муниципальные программы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должны стать ключевым механизмом, с помощью которого увязываются стратегическое и бюджетное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планирование. В то же время конечная эффективность «программного» бюджета зависит от качества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муниципальных программ, механизмов контроля за их реализацией.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</a:p>
          <a:p>
            <a:pPr algn="ctr"/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905" y="4334728"/>
            <a:ext cx="2892287" cy="188596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399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240863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Дальнейшая реализация принципа формирования бюджетов на основе муниципальных программ повысит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обоснованность бюджетных ассигнований на этапе их формирования, обеспечит их большую прозрачность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для общества и наличие более широких возможностей для оценки их эффективности.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В муниципальных  программах следует более полно отразить комплекс мер и инструментов муниципальной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политики, повысив тем самым их качество как документов стратегического планирования.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В части совершенствования методологии формирования муниципальных программ предполагается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осуществлять: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полное отражение и учет влияния на целевые индикаторы при формировании муниципальных программ всех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инструментов муниципальной политики;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доработку требований к используемым целевым индикаторам муниципальных программ, поскольку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большинстве случаев они не позволяют оценить реальные результаты развития соответствующей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отрасли в целом и не увязаны со стратегическими целями развития  Шалинского городского округа;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введение обязательной корректировки муниципальных программ,  имеющих низкие оценки эффективности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итогам отчетного года, а также порядка учета результатов оценки эффективности при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формировании проекта бюджета и уточнении оценки расходов на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более отдаленную перспективу.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Бюджетная и налоговая политика в области расходов будет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направлена на обеспечение безусловного  исполнения действующих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обязательств, в том числе с учетом их оптимизации и повышения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Эффективности  использования финансовых ресурсов.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Основными направлениями бюджетной политики Шалинского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 в среднесрочной  перспективе являются: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 приоритет расходов на основных социально-экономических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направлениях, в том числе создание условий для обеспечения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выполнения Указа Президента Российской Федерации  от 07 мая 2018 года № 204;</a:t>
            </a: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7655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определение основных параметров бюджета Шалинского городского  округа исходя из ожидаемого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прогноза поступления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повышение качества программного бюджетирования исходя из планируемых и достигаемых результатов;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увязка муниципальных заданий на оказание муниципальных услуг  с целями муниципальных программ;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развитие системы мониторинга и оценки качества, предоставляемых учреждениями округа муниципальных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услуг, в том числе через использование механизмов обратной связи с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потребителями услуг, а также усиление контроля и ответственности за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выполнение муниципального задания;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повышение эффективности муниципального финансового контроля,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усиления ведомственного финансового контроля в отношении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муниципальных учреждений;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повышение эффективности контроля в сфере закупок для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муниципальных нужд Шалинского городского округа;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8) использование конкурентных способов отбора организаций для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оказания муниципальных услуг, в том числе путем проведения конкурсов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аукционов, а также с использованием механизмов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муниципально-частного</a:t>
            </a: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партнерства;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9) внедрение и применение единых федеральных стандартов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бухгалтерского учета в муниципальных учреждениях;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10) совершенствование оценки качества финансового менеджмента главных распорядителей бюджетных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 с учетом положений новой редакции Бюджетного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4" tooltip="&quot;Бюджетный кодекс Российской Федерации&quot; от 31.07.1998 N 145-ФЗ (ред. от 02.08.2019) (с изм. и доп., вступ. в силу с 01.09.2019){КонсультантПлюс}"/>
              </a:rPr>
              <a:t>кодекса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Российской Федерации.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63991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215087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Одним из направлений бюджетной политики является совершенствование практики реализации проектов,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предусматривающих участие жителей в определении наиболее актуальных вопросах, а также  вклад граждан в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реализацию проектов на условиях софинансирования.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Важным условием эффективной реализации бюджетной политики является вовлечение граждан в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процедуры обсуждения и принятия бюджета. В целях обеспечения прозрачности и открытости муниципальных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финансов планируется продолжить освещение процедур бюджетного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процесса и параметров бюджета для граждан.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Налоговая политика Шалинского городского округа в 2023 - 2025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годах должна быть нацелена на получение необходимого объема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бюджетных доходов.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В рамках проведения налоговой политики следует продолжить работу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по следующим направлениям: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1) совершенствование местного налогового законодательства с учетом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изменений в налоговом законодательстве Российской Федерации и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Свердловской области;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2) увеличение доходной части бюджета Шалинского городского округа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за счет реализации комплекса мер мероприятий по дополнительной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мобилизации налоговых и неналоговых доходов в бюджет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3) проведение мероприятий, направленных на снижение недоимки по налоговым и неналоговым доходам;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4) обеспечение качественного администрирования доходов;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5) совершенствование методов и проведение оценки бюджетной и социальной эффективности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предоставляемых по решению органов местного самоуправления льгот;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6) проведение инвентаризации муниципального имущества и выявление объектов недвижимости,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земельных участков без оформления соответствующих документов с целью увеличения налоговой базы.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2023-20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989" y="1245995"/>
          <a:ext cx="8884383" cy="5423003"/>
        </p:xfrm>
        <a:graphic>
          <a:graphicData uri="http://schemas.openxmlformats.org/drawingml/2006/table">
            <a:tbl>
              <a:tblPr/>
              <a:tblGrid>
                <a:gridCol w="3313407"/>
                <a:gridCol w="918824"/>
                <a:gridCol w="918824"/>
                <a:gridCol w="918824"/>
                <a:gridCol w="947840"/>
                <a:gridCol w="947840"/>
                <a:gridCol w="918824"/>
              </a:tblGrid>
              <a:tr h="233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97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100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2 608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5 322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5 259,2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5 259,2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5 259,2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1 471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4 844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4 739,2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4 739,2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4 739,2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0550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1 137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651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10 269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8 493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9 968,2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9 968,2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9 968,2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4 382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3 543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3 996,1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3 996,1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3 996,1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0550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5 887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4 950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5 972,1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5 972,1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5 972,1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110,3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112,3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114,5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116,8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119,2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97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1996,7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2036,8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2077,4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2118,9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2162,0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405,2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421,6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430,0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439,0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29,1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96,1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2023-20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373777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228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490,3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500,1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520,3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530,7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973,4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992,9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1012,7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1033,0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1054,0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13,1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273,1*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281,3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307,4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IV.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Денежные</a:t>
                      </a:r>
                      <a:r>
                        <a:rPr lang="ru-RU" sz="1200" b="1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доходы населения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4152,5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4360,1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4578,1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4807,0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5047,4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1059,5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1060,5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1061,6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1071,2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1075,4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18 023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22 020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23 122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24 278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25 492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4464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33316,8*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33350,1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33383,5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33684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33819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8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94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973,4*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992,9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1012,7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1033,0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1054,0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8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32,9*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2023-20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837" y="1339925"/>
          <a:ext cx="8505461" cy="3119628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356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86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16470**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9511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853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4256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r>
              <a:rPr lang="ru-RU" sz="1200" i="1" dirty="0" smtClean="0"/>
              <a:t>       *По данным Управления Федеральной службы государственной статистики по Свердловской области </a:t>
            </a:r>
          </a:p>
          <a:p>
            <a:r>
              <a:rPr lang="ru-RU" sz="1200" i="1" dirty="0" smtClean="0"/>
              <a:t>        и Курганской области.  База данных муниципальных образовании Свердловской области показатели, </a:t>
            </a:r>
          </a:p>
          <a:p>
            <a:r>
              <a:rPr lang="ru-RU" sz="1200" i="1" dirty="0" smtClean="0"/>
              <a:t>        характеризующие состояние экономики и социальной  сферы муниципального образования </a:t>
            </a:r>
          </a:p>
          <a:p>
            <a:r>
              <a:rPr lang="ru-RU" sz="1200" i="1" dirty="0" smtClean="0"/>
              <a:t>        </a:t>
            </a:r>
            <a:r>
              <a:rPr lang="ru-RU" sz="1200" i="1" dirty="0" err="1" smtClean="0"/>
              <a:t>Шалинский</a:t>
            </a:r>
            <a:r>
              <a:rPr lang="ru-RU" sz="1200" i="1" dirty="0" smtClean="0"/>
              <a:t> городской округ за 2021 год.</a:t>
            </a:r>
            <a:endParaRPr lang="ru-RU" sz="1200" dirty="0" smtClean="0"/>
          </a:p>
          <a:p>
            <a:r>
              <a:rPr lang="ru-RU" sz="1200" i="1" dirty="0" smtClean="0"/>
              <a:t>       ** Численность населения по результатам итогов Всероссийской переписи населения </a:t>
            </a:r>
          </a:p>
          <a:p>
            <a:r>
              <a:rPr lang="ru-RU" sz="1200" i="1" dirty="0" smtClean="0"/>
              <a:t>       2020 года, информация с сайта  Федеральной службы государственной статистики.</a:t>
            </a:r>
            <a:endParaRPr lang="ru-RU" sz="12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:\Users\SOB\Desktop\Бюджет для граждан\Фото для бюджета\Деньги_Money (54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21" y="4489305"/>
            <a:ext cx="2370051" cy="236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городского округа на 2023-2025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1 162 007 375,16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56593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1 162 007 375,16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1 266 279 956,35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1 266 279 956,35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1 353 405 919,35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1 353 405 919,35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городского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487155"/>
          <a:ext cx="8561970" cy="516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9"/>
          <p:cNvSpPr>
            <a:spLocks noChangeArrowheads="1"/>
          </p:cNvSpPr>
          <p:nvPr/>
        </p:nvSpPr>
        <p:spPr bwMode="auto">
          <a:xfrm rot="2313247">
            <a:off x="6911005" y="1293367"/>
            <a:ext cx="1770871" cy="52707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455189" y="1215851"/>
            <a:ext cx="707781" cy="79382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8096294">
            <a:off x="1529003" y="1211210"/>
            <a:ext cx="1477656" cy="665918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75173"/>
          <a:ext cx="9143999" cy="566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0"/>
            <a:ext cx="86967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2023-2025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  <a:p>
            <a:pPr lvl="0" algn="ctr" defTabSz="1155700"/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(в рублях)</a:t>
            </a:r>
            <a:endParaRPr lang="ru-RU" sz="20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606" y="1137012"/>
            <a:ext cx="7868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" Бюджет для граждан" 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городского округа.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338" y="148856"/>
            <a:ext cx="778303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городского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0"/>
            <a:ext cx="869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2023-2025 годах  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(в рублях)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1668"/>
            <a:ext cx="9143999" cy="577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6" y="159027"/>
            <a:ext cx="89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бюджета Шалинского городского округа по отраслям в 202</a:t>
            </a:r>
            <a:r>
              <a:rPr lang="en-US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году,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84738"/>
          <a:ext cx="9144000" cy="587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6" y="159027"/>
            <a:ext cx="89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бюджета Шалинского городского округа по отраслям в 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</a:t>
            </a:r>
            <a:r>
              <a:rPr lang="en-US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4-2025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ах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84738"/>
          <a:ext cx="9144000" cy="587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 и </a:t>
            </a:r>
            <a:endParaRPr lang="ru-RU" altLang="ru-RU" sz="20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плановом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 до 2026 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631373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городского округа, направленное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создание условий для повышения гражданской ответственности, повышения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уровня консолидации общества для устойчивого развития и воспитания граждан,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городского округа, обеспечения безопасности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дорожного движения и комфортного передвижения автомобилистов и пешеходов по территории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городского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городского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городского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55178" y="5390858"/>
          <a:ext cx="5548745" cy="13164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48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261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685 786,41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384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160 045,49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551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717 394,35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385" y="1002508"/>
            <a:ext cx="882061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кадровой политики в системе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муниципального управления Шалинского городского округа до 2026 года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903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8974" y="3616009"/>
            <a:ext cx="863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и эффективное использование кадрового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потенциала в системе муниципального управления, направленного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социально-экономического развития  Шалинского городского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74009" y="2585236"/>
          <a:ext cx="5586761" cy="958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кадровой политики в системе муниципального управления Шалинского городского округа до 2026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городском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 и </a:t>
            </a:r>
            <a:endParaRPr lang="ru-RU" altLang="ru-RU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плановом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городского  округа до 2026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городского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23025" y="2158059"/>
          <a:ext cx="5886830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38463"/>
                <a:gridCol w="1137676"/>
                <a:gridCol w="1226127"/>
                <a:gridCol w="1184564"/>
              </a:tblGrid>
              <a:tr h="293808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городском округе до 2026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77 315 300,00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70 859 000,00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70 859 000,00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городского округа и Свердловской области; Обеспечение доступности качественных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образовательных услуг в сфере дополнительного образования; Создание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условий для сохранения здоровья и развития детей в Шалинском городском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округе; Создание материально-технических условий для обеспечения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городского  округа до 2026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569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009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577 785 023,00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592 879 466,00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плановом 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городского округа до 2027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городского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городского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городского округа до 2027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356" y="133310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2024 года в сумме – 6 848 571,42 руб..;</a:t>
            </a:r>
            <a:endParaRPr lang="ru-RU" sz="12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2025 года в сумме – 5 332 857,13 руб.;</a:t>
            </a:r>
            <a:endParaRPr lang="ru-RU" sz="12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2026 года в сумме -  3 817 142,84 руб.</a:t>
            </a:r>
          </a:p>
          <a:p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муниципальным гарантиям -        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9319" y="1151369"/>
            <a:ext cx="3144681" cy="174381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67641" y="2744392"/>
          <a:ext cx="4373186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1041"/>
                <a:gridCol w="1180996"/>
                <a:gridCol w="1120864"/>
                <a:gridCol w="620285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842 417,34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r>
                        <a:rPr lang="ru-RU" sz="1400" b="1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523 319,24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899020" y="2993240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0496"/>
                <a:gridCol w="799778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8 364,29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6 848,57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5 332,86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1" y="4759035"/>
            <a:ext cx="3075189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636818" y="4910654"/>
          <a:ext cx="5808518" cy="15518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05446"/>
                <a:gridCol w="1246909"/>
                <a:gridCol w="1350818"/>
                <a:gridCol w="1205345"/>
              </a:tblGrid>
              <a:tr h="53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1542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-1 515 714,29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-1 515 714,29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-1 515 714,29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622"/>
            <a:ext cx="898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Общие сведения о Шалинском городском округе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 16 470 </a:t>
            </a:r>
            <a:r>
              <a:rPr lang="ru-RU" sz="1400" dirty="0" smtClean="0"/>
              <a:t>чел. *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4 283 км²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171" y="115595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5802" y="3918097"/>
            <a:ext cx="2189972" cy="21197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8550" y="3697594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481" y="6357984"/>
            <a:ext cx="75714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smtClean="0"/>
              <a:t>* Численность населения по результатам итогов Всероссийской переписи населения 2020 года, информация с сайта Федеральной службы государственной статистики.</a:t>
            </a:r>
            <a:endParaRPr lang="ru-RU" sz="1050" dirty="0" smtClean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607358" y="3628422"/>
          <a:ext cx="5074418" cy="27037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67356"/>
                <a:gridCol w="1409560"/>
                <a:gridCol w="1597502"/>
              </a:tblGrid>
              <a:tr h="106415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</a:tr>
              <a:tr h="1292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99E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" y="3434196"/>
            <a:ext cx="2934119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городского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городского округа на очередной финансовый год и 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 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97828" y="1081668"/>
            <a:ext cx="59022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Надеемся, что представленная выше информация оказалась Вам полезной и помогла составить достоверное мнение о бюджете Шалинского городского округа на 2023 год и плановый период 2024 и 2025 годов. В случае возникновения вопросов Вы можете обратиться в Финансовое управление Администрации Шалинского городского округа. </a:t>
            </a:r>
          </a:p>
          <a:p>
            <a:pPr algn="ctr"/>
            <a:endParaRPr lang="ru-RU" sz="16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Разработчиком презентации «Бюджет для граждан» является Финансовое управление Администрации Шалинского городского округа.</a:t>
            </a: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 и его участие в бюджетном процессе</a:t>
            </a:r>
            <a:endParaRPr lang="ru-RU" sz="32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3291" y="1211263"/>
            <a:ext cx="3651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налогоплательщик,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 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помогает формировать доходную часть бюджета</a:t>
            </a:r>
          </a:p>
        </p:txBody>
      </p:sp>
      <p:grpSp>
        <p:nvGrpSpPr>
          <p:cNvPr id="35" name="Группа 200"/>
          <p:cNvGrpSpPr>
            <a:grpSpLocks/>
          </p:cNvGrpSpPr>
          <p:nvPr/>
        </p:nvGrpSpPr>
        <p:grpSpPr bwMode="auto">
          <a:xfrm>
            <a:off x="505276" y="2338160"/>
            <a:ext cx="1179352" cy="2421601"/>
            <a:chOff x="226821" y="962675"/>
            <a:chExt cx="2137690" cy="349816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50857" y="980728"/>
              <a:ext cx="2089064" cy="9356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7" name="Прямоугольник 202"/>
            <p:cNvSpPr>
              <a:spLocks noChangeArrowheads="1"/>
            </p:cNvSpPr>
            <p:nvPr/>
          </p:nvSpPr>
          <p:spPr bwMode="auto">
            <a:xfrm>
              <a:off x="251521" y="962675"/>
              <a:ext cx="2085977" cy="800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 на доходы физических лиц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0858" y="3525192"/>
              <a:ext cx="2089063" cy="93564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9" name="Прямоугольник 204"/>
            <p:cNvSpPr>
              <a:spLocks noChangeArrowheads="1"/>
            </p:cNvSpPr>
            <p:nvPr/>
          </p:nvSpPr>
          <p:spPr bwMode="auto">
            <a:xfrm>
              <a:off x="299492" y="3670950"/>
              <a:ext cx="2065019" cy="57798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Транспортный</a:t>
              </a:r>
              <a:r>
                <a:rPr lang="ru-RU" altLang="ru-RU" sz="1000" b="1" dirty="0">
                  <a:solidFill>
                    <a:schemeClr val="bg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 </a:t>
              </a:r>
              <a:r>
                <a:rPr lang="ru-RU" altLang="ru-RU" sz="10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7837" y="1989757"/>
              <a:ext cx="2086185" cy="93564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41" name="Прямоугольник 206"/>
            <p:cNvSpPr>
              <a:spLocks noChangeArrowheads="1"/>
            </p:cNvSpPr>
            <p:nvPr/>
          </p:nvSpPr>
          <p:spPr bwMode="auto">
            <a:xfrm>
              <a:off x="226821" y="1712897"/>
              <a:ext cx="2116496" cy="8336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altLang="ru-RU" sz="105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Налог на имущество физических лиц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50857" y="2576204"/>
              <a:ext cx="2089064" cy="935645"/>
            </a:xfrm>
            <a:prstGeom prst="rect">
              <a:avLst/>
            </a:prstGeom>
            <a:solidFill>
              <a:srgbClr val="95F3B2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43" name="Прямоугольник 208"/>
            <p:cNvSpPr>
              <a:spLocks noChangeArrowheads="1"/>
            </p:cNvSpPr>
            <p:nvPr/>
          </p:nvSpPr>
          <p:spPr bwMode="auto">
            <a:xfrm>
              <a:off x="238039" y="2669580"/>
              <a:ext cx="2080256" cy="62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altLang="ru-RU" sz="1100" b="1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Земельный налог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 rot="16200000" flipH="1" flipV="1">
            <a:off x="1700868" y="2505078"/>
            <a:ext cx="2106234" cy="2052228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9060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Хорда 44"/>
          <p:cNvSpPr/>
          <p:nvPr/>
        </p:nvSpPr>
        <p:spPr>
          <a:xfrm flipH="1">
            <a:off x="1490807" y="2420072"/>
            <a:ext cx="2646363" cy="2484437"/>
          </a:xfrm>
          <a:prstGeom prst="chord">
            <a:avLst>
              <a:gd name="adj1" fmla="val 5463964"/>
              <a:gd name="adj2" fmla="val 1620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grpSp>
        <p:nvGrpSpPr>
          <p:cNvPr id="46" name="Группа 70"/>
          <p:cNvGrpSpPr>
            <a:grpSpLocks/>
          </p:cNvGrpSpPr>
          <p:nvPr/>
        </p:nvGrpSpPr>
        <p:grpSpPr bwMode="auto">
          <a:xfrm flipH="1">
            <a:off x="1330325" y="2644777"/>
            <a:ext cx="2338388" cy="1839913"/>
            <a:chOff x="3048000" y="2133600"/>
            <a:chExt cx="4114801" cy="3429001"/>
          </a:xfrm>
        </p:grpSpPr>
        <p:grpSp>
          <p:nvGrpSpPr>
            <p:cNvPr id="47" name="Группа 40"/>
            <p:cNvGrpSpPr/>
            <p:nvPr/>
          </p:nvGrpSpPr>
          <p:grpSpPr>
            <a:xfrm>
              <a:off x="3048000" y="2133600"/>
              <a:ext cx="3124200" cy="3429001"/>
              <a:chOff x="3048000" y="2133600"/>
              <a:chExt cx="3124200" cy="3429001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Арка 48"/>
              <p:cNvSpPr/>
              <p:nvPr/>
            </p:nvSpPr>
            <p:spPr>
              <a:xfrm rot="16200000">
                <a:off x="2895600" y="2286000"/>
                <a:ext cx="3429000" cy="3124200"/>
              </a:xfrm>
              <a:prstGeom prst="blockArc">
                <a:avLst>
                  <a:gd name="adj1" fmla="val 10800000"/>
                  <a:gd name="adj2" fmla="val 21567051"/>
                  <a:gd name="adj3" fmla="val 1721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4343399" y="2133600"/>
                <a:ext cx="685801" cy="596004"/>
              </a:xfrm>
              <a:prstGeom prst="roundRect">
                <a:avLst>
                  <a:gd name="adj" fmla="val 4270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4343399" y="4942228"/>
                <a:ext cx="685801" cy="620373"/>
              </a:xfrm>
              <a:prstGeom prst="roundRect">
                <a:avLst>
                  <a:gd name="adj" fmla="val 4270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 rot="5400000" flipV="1">
              <a:off x="3619483" y="1866919"/>
              <a:ext cx="3200435" cy="3886201"/>
            </a:xfrm>
            <a:prstGeom prst="rect">
              <a:avLst/>
            </a:prstGeom>
          </p:spPr>
          <p:txBody>
            <a:bodyPr spcFirstLastPara="1">
              <a:prstTxWarp prst="textArchUp">
                <a:avLst>
                  <a:gd name="adj" fmla="val 10906072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b="1" dirty="0">
                  <a:latin typeface="Times New Roman" pitchFamily="18" charset="0"/>
                  <a:cs typeface="Times New Roman" pitchFamily="18" charset="0"/>
                </a:rPr>
                <a:t>получатель социальных услуг</a:t>
              </a:r>
            </a:p>
          </p:txBody>
        </p:sp>
      </p:grpSp>
      <p:sp>
        <p:nvSpPr>
          <p:cNvPr id="58" name="Стрелка вправо с вырезом 57"/>
          <p:cNvSpPr/>
          <p:nvPr/>
        </p:nvSpPr>
        <p:spPr>
          <a:xfrm>
            <a:off x="2160589" y="3179763"/>
            <a:ext cx="1182687" cy="811212"/>
          </a:xfrm>
          <a:prstGeom prst="notchedRightArrow">
            <a:avLst>
              <a:gd name="adj1" fmla="val 59070"/>
              <a:gd name="adj2" fmla="val 348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59" name="Арка 58"/>
          <p:cNvSpPr/>
          <p:nvPr/>
        </p:nvSpPr>
        <p:spPr bwMode="auto">
          <a:xfrm rot="16200000">
            <a:off x="1730376" y="2676527"/>
            <a:ext cx="1839913" cy="1776413"/>
          </a:xfrm>
          <a:prstGeom prst="blockArc">
            <a:avLst>
              <a:gd name="adj1" fmla="val 10800000"/>
              <a:gd name="adj2" fmla="val 21567051"/>
              <a:gd name="adj3" fmla="val 1721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63" name="Арка 62"/>
          <p:cNvSpPr/>
          <p:nvPr/>
        </p:nvSpPr>
        <p:spPr bwMode="auto">
          <a:xfrm rot="16200000">
            <a:off x="1743705" y="2686009"/>
            <a:ext cx="1839913" cy="1776413"/>
          </a:xfrm>
          <a:prstGeom prst="blockArc">
            <a:avLst>
              <a:gd name="adj1" fmla="val 10800000"/>
              <a:gd name="adj2" fmla="val 21567051"/>
              <a:gd name="adj3" fmla="val 1721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 rot="16200000">
            <a:off x="1581919" y="3278948"/>
            <a:ext cx="1296239" cy="606580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743565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налогоплательщик</a:t>
            </a:r>
          </a:p>
        </p:txBody>
      </p:sp>
      <p:sp>
        <p:nvSpPr>
          <p:cNvPr id="67" name="Прямоугольник 66"/>
          <p:cNvSpPr/>
          <p:nvPr/>
        </p:nvSpPr>
        <p:spPr>
          <a:xfrm rot="16200000" flipH="1" flipV="1">
            <a:off x="1822095" y="2574350"/>
            <a:ext cx="2106234" cy="2052228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9060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условия комфортного проживания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236482" y="1294320"/>
            <a:ext cx="3344863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B6E2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Как получатель социальных </a:t>
            </a:r>
            <a:r>
              <a:rPr lang="ru-RU" sz="1600" b="1" dirty="0" smtClean="0">
                <a:solidFill>
                  <a:srgbClr val="2B6E28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услуг, </a:t>
            </a:r>
            <a:r>
              <a:rPr lang="ru-RU" sz="16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гражданин</a:t>
            </a:r>
            <a:r>
              <a:rPr lang="ru-RU" sz="14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является потребителем социальных гарантий населению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Круговая стрелка 70"/>
          <p:cNvSpPr/>
          <p:nvPr/>
        </p:nvSpPr>
        <p:spPr>
          <a:xfrm rot="556443">
            <a:off x="4433889" y="2184402"/>
            <a:ext cx="4573587" cy="4576763"/>
          </a:xfrm>
          <a:prstGeom prst="circularArrow">
            <a:avLst>
              <a:gd name="adj1" fmla="val 3201"/>
              <a:gd name="adj2" fmla="val 425339"/>
              <a:gd name="adj3" fmla="val 20576841"/>
              <a:gd name="adj4" fmla="val 10435698"/>
              <a:gd name="adj5" fmla="val 4563"/>
            </a:avLst>
          </a:prstGeom>
          <a:solidFill>
            <a:srgbClr val="0000FF">
              <a:alpha val="12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</a:endParaRPr>
          </a:p>
        </p:txBody>
      </p:sp>
      <p:graphicFrame>
        <p:nvGraphicFramePr>
          <p:cNvPr id="1026" name="Диаграмма 229"/>
          <p:cNvGraphicFramePr>
            <a:graphicFrameLocks/>
          </p:cNvGraphicFramePr>
          <p:nvPr/>
        </p:nvGraphicFramePr>
        <p:xfrm>
          <a:off x="3680980" y="2582142"/>
          <a:ext cx="6365875" cy="3683000"/>
        </p:xfrm>
        <a:graphic>
          <a:graphicData uri="http://schemas.openxmlformats.org/presentationml/2006/ole">
            <p:oleObj spid="_x0000_s1026" name="Worksheet" r:id="rId5" imgW="6370872" imgH="3682303" progId="Excel.Sheet.8">
              <p:embed/>
            </p:oleObj>
          </a:graphicData>
        </a:graphic>
      </p:graphicFrame>
      <p:sp>
        <p:nvSpPr>
          <p:cNvPr id="74" name="Прямоугольник 233"/>
          <p:cNvSpPr>
            <a:spLocks noChangeArrowheads="1"/>
          </p:cNvSpPr>
          <p:nvPr/>
        </p:nvSpPr>
        <p:spPr bwMode="auto">
          <a:xfrm rot="1511558">
            <a:off x="4522500" y="3873435"/>
            <a:ext cx="2347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 и социальное </a:t>
            </a:r>
          </a:p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</a:t>
            </a:r>
          </a:p>
        </p:txBody>
      </p:sp>
      <p:sp>
        <p:nvSpPr>
          <p:cNvPr id="75" name="Прямоугольник 234"/>
          <p:cNvSpPr>
            <a:spLocks noChangeArrowheads="1"/>
          </p:cNvSpPr>
          <p:nvPr/>
        </p:nvSpPr>
        <p:spPr bwMode="auto">
          <a:xfrm rot="2363426">
            <a:off x="5192038" y="3501609"/>
            <a:ext cx="1527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Образование и наука</a:t>
            </a:r>
          </a:p>
        </p:txBody>
      </p:sp>
      <p:sp>
        <p:nvSpPr>
          <p:cNvPr id="76" name="Прямоугольник 235"/>
          <p:cNvSpPr>
            <a:spLocks noChangeArrowheads="1"/>
          </p:cNvSpPr>
          <p:nvPr/>
        </p:nvSpPr>
        <p:spPr bwMode="auto">
          <a:xfrm rot="3716955">
            <a:off x="5618047" y="3286534"/>
            <a:ext cx="13765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rgbClr val="7030A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Здравоохранение</a:t>
            </a:r>
          </a:p>
        </p:txBody>
      </p:sp>
      <p:sp>
        <p:nvSpPr>
          <p:cNvPr id="77" name="Прямоугольник 236"/>
          <p:cNvSpPr>
            <a:spLocks noChangeArrowheads="1"/>
          </p:cNvSpPr>
          <p:nvPr/>
        </p:nvSpPr>
        <p:spPr bwMode="auto">
          <a:xfrm rot="5400000">
            <a:off x="6150805" y="3183102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Благоустройство</a:t>
            </a:r>
          </a:p>
        </p:txBody>
      </p:sp>
      <p:sp>
        <p:nvSpPr>
          <p:cNvPr id="79" name="Прямоугольник 239"/>
          <p:cNvSpPr>
            <a:spLocks noChangeArrowheads="1"/>
          </p:cNvSpPr>
          <p:nvPr/>
        </p:nvSpPr>
        <p:spPr bwMode="auto">
          <a:xfrm rot="-4223205">
            <a:off x="6416387" y="3211921"/>
            <a:ext cx="1585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Культура  и </a:t>
            </a:r>
            <a:r>
              <a:rPr lang="ru-RU" altLang="ru-RU" sz="1200" b="1" dirty="0">
                <a:solidFill>
                  <a:srgbClr val="CC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спорт</a:t>
            </a:r>
          </a:p>
        </p:txBody>
      </p:sp>
      <p:sp>
        <p:nvSpPr>
          <p:cNvPr id="80" name="Прямоугольник 238"/>
          <p:cNvSpPr>
            <a:spLocks noChangeArrowheads="1"/>
          </p:cNvSpPr>
          <p:nvPr/>
        </p:nvSpPr>
        <p:spPr bwMode="auto">
          <a:xfrm rot="-2345350">
            <a:off x="7031326" y="3322571"/>
            <a:ext cx="1619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Занятость  </a:t>
            </a:r>
            <a:r>
              <a:rPr lang="ru-RU" altLang="ru-RU" sz="1200" b="1" dirty="0">
                <a:solidFill>
                  <a:srgbClr val="0099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населения</a:t>
            </a:r>
          </a:p>
        </p:txBody>
      </p:sp>
      <p:sp>
        <p:nvSpPr>
          <p:cNvPr id="81" name="Прямоугольник 237"/>
          <p:cNvSpPr>
            <a:spLocks noChangeArrowheads="1"/>
          </p:cNvSpPr>
          <p:nvPr/>
        </p:nvSpPr>
        <p:spPr bwMode="auto">
          <a:xfrm rot="-1208832">
            <a:off x="7602408" y="399761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Иные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020807" y="4551218"/>
            <a:ext cx="3605212" cy="841664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C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Социальные гарантии, обеспечение комфортных условий проживания</a:t>
            </a:r>
          </a:p>
        </p:txBody>
      </p:sp>
      <p:sp>
        <p:nvSpPr>
          <p:cNvPr id="83" name="Равнобедренный треугольник 82"/>
          <p:cNvSpPr/>
          <p:nvPr/>
        </p:nvSpPr>
        <p:spPr>
          <a:xfrm rot="5400000">
            <a:off x="1257633" y="5677559"/>
            <a:ext cx="1104900" cy="70485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2237299" y="5810362"/>
            <a:ext cx="6618514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Помимо поступлений в бюджет от плательщиков – физических лиц, бюджет формируется за счет поступлений от платежей </a:t>
            </a:r>
            <a:r>
              <a:rPr lang="ru-RU" sz="1400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юридических </a:t>
            </a:r>
            <a:r>
              <a:rPr lang="ru-RU" sz="14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лиц</a:t>
            </a:r>
          </a:p>
        </p:txBody>
      </p:sp>
      <p:pic>
        <p:nvPicPr>
          <p:cNvPr id="85" name="Picture 2" descr="http://www.angrycitizen.ru/images/gu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4812" y="1339420"/>
            <a:ext cx="1585913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2505" y="160413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328" y="2763982"/>
            <a:ext cx="1800254" cy="1633541"/>
          </a:xfrm>
          <a:prstGeom prst="rect">
            <a:avLst/>
          </a:prstGeom>
          <a:noFill/>
        </p:spPr>
      </p:pic>
      <p:graphicFrame>
        <p:nvGraphicFramePr>
          <p:cNvPr id="2050" name="Diagram 2"/>
          <p:cNvGraphicFramePr>
            <a:graphicFrameLocks/>
          </p:cNvGraphicFramePr>
          <p:nvPr/>
        </p:nvGraphicFramePr>
        <p:xfrm>
          <a:off x="906607" y="1498888"/>
          <a:ext cx="6802438" cy="41338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5372207" y="1232423"/>
            <a:ext cx="373038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6600FF"/>
                </a:solidFill>
              </a:rPr>
              <a:t>1. Составление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Полномочия Администрации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 smtClean="0"/>
              <a:t>Август-Октябрь</a:t>
            </a:r>
            <a:endParaRPr lang="ru-RU" sz="1400" b="1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5823573" y="2521328"/>
            <a:ext cx="3458363" cy="12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9900"/>
                </a:solidFill>
              </a:rPr>
              <a:t>2. Рассмотрение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Депутатами Думы </a:t>
            </a:r>
            <a:r>
              <a:rPr lang="ru-RU" sz="1400" i="1" dirty="0" smtClean="0"/>
              <a:t> 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i="1" dirty="0"/>
              <a:t> на публичных слушаниях</a:t>
            </a:r>
          </a:p>
          <a:p>
            <a:pPr algn="ctr">
              <a:spcBef>
                <a:spcPct val="50000"/>
              </a:spcBef>
            </a:pPr>
            <a:r>
              <a:rPr lang="ru-RU" sz="1400" b="1" dirty="0"/>
              <a:t>Ноябрь-Декабрь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5781386" y="4041612"/>
            <a:ext cx="31041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</a:rPr>
              <a:t>3. Утверждение проекта бюджета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 Депутатами  Думы 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/>
              <a:t>Декабрь</a:t>
            </a: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4520721" y="5445685"/>
            <a:ext cx="37303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FF"/>
                </a:solidFill>
              </a:rPr>
              <a:t>4. Исполнение бюджета и внесение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FF"/>
                </a:solidFill>
              </a:rPr>
              <a:t>изменений в Решение о бюджете</a:t>
            </a:r>
            <a:r>
              <a:rPr lang="ru-RU" sz="1400" b="1" dirty="0">
                <a:solidFill>
                  <a:srgbClr val="FF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Полномочия Администрации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i="1" dirty="0"/>
              <a:t> </a:t>
            </a:r>
            <a:r>
              <a:rPr lang="ru-RU" sz="1400" b="1" dirty="0"/>
              <a:t>Январь</a:t>
            </a:r>
            <a:r>
              <a:rPr lang="ru-RU" sz="1400" i="1" dirty="0"/>
              <a:t>- </a:t>
            </a:r>
            <a:r>
              <a:rPr lang="ru-RU" sz="1400" b="1" dirty="0"/>
              <a:t>Декабрь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221075" y="3808325"/>
            <a:ext cx="2745719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5. Подготовка и утверждение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ежеквартальной отчетности об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6600"/>
                </a:solidFill>
              </a:rPr>
              <a:t>исполнении</a:t>
            </a:r>
            <a:r>
              <a:rPr lang="ru-RU" sz="1400" i="1" dirty="0"/>
              <a:t>  </a:t>
            </a:r>
            <a:r>
              <a:rPr lang="ru-RU" sz="1400" b="1" dirty="0">
                <a:solidFill>
                  <a:srgbClr val="006600"/>
                </a:solidFill>
              </a:rPr>
              <a:t>бюджета.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i="1" dirty="0" smtClean="0"/>
              <a:t>Утверждается Администрацией и направляются  </a:t>
            </a:r>
            <a:r>
              <a:rPr lang="ru-RU" sz="1400" i="1" dirty="0"/>
              <a:t>в Контрольный орган и в Думу </a:t>
            </a:r>
            <a:r>
              <a:rPr lang="ru-RU" sz="1400" i="1" dirty="0" smtClean="0"/>
              <a:t>городского округа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/>
              <a:t> </a:t>
            </a:r>
            <a:r>
              <a:rPr lang="ru-RU" sz="1400" b="1" dirty="0" smtClean="0"/>
              <a:t>Ежеквартально</a:t>
            </a:r>
            <a:endParaRPr lang="ru-RU" sz="1400" b="1" dirty="0"/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251519" y="1194955"/>
            <a:ext cx="257404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Подготовка и утверждение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</a:rPr>
              <a:t>годового отчета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</a:rPr>
              <a:t>об исполнении бюджета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Рассматривается на публичных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/>
              <a:t>слушаниях и утверждается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i="1" dirty="0"/>
              <a:t>депутатами Думы </a:t>
            </a:r>
            <a:r>
              <a:rPr lang="ru-RU" sz="1400" i="1" dirty="0" smtClean="0"/>
              <a:t>городского округа</a:t>
            </a:r>
            <a:endParaRPr lang="ru-RU" sz="1400" i="1" dirty="0"/>
          </a:p>
          <a:p>
            <a:pPr algn="ctr">
              <a:spcBef>
                <a:spcPct val="50000"/>
              </a:spcBef>
            </a:pPr>
            <a:r>
              <a:rPr lang="ru-RU" sz="1400" b="1" dirty="0" smtClean="0"/>
              <a:t>Май-Июнь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28781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Бюджетная политика Шалинского городского округа в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плановом периоде будет направлена на исполнение принимаемых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обязательств в соответствии с положениями Указа Президента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Российской Федерации от 07 мая 2018 года № 204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«О национальных целях и стратегических задачах развития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Российской Федерации на период до 2024 года», а также со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стратегий социально – экономического развития Шалинского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 до 2035 года».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	Исходя из текущей экономической ситуации и задач,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поставленных Президентом Российской Федерации,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Правительством Российской Федерации и Правительством Свердловской области,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проводимая в 2023 году и плановом периоде 2024 и 2025 годов бюджетная и налоговая политика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должна обеспечить: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1. сбалансированность и долгосрочную устойчивость бюджета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2. безусловное исполнение действующих расходных обязательств, принятие новых расходных обязательств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при условии наличия доходных источников;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3. потребности граждан в муниципальных услугах, повышение их доступности и качества;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4. оптимизацию бюджетных расходов за счет повышения их эффективности в результате перераспределения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средств на самые важные направления, снижения неэффективных затрат;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5. достижение национальных целей, определенных в Указе Президента Российской Федерации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от 07 мая 2018 года № 204, в результате реализации в Шалинском  городском округе национальных проектов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(программ);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6. повышение качества финансового контроля в управлении бюджетным процессом, в том числе внутреннего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финансового контроля;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7. совершенствование и дальнейшее развитие программно-целевых инструментов бюджетного планирования,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внедрение механизмов проектного управления;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</TotalTime>
  <Words>4075</Words>
  <Application>Microsoft Office PowerPoint</Application>
  <PresentationFormat>Экран (4:3)</PresentationFormat>
  <Paragraphs>831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231</cp:revision>
  <dcterms:created xsi:type="dcterms:W3CDTF">2013-11-19T05:52:05Z</dcterms:created>
  <dcterms:modified xsi:type="dcterms:W3CDTF">2022-12-26T10:31:54Z</dcterms:modified>
</cp:coreProperties>
</file>